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1" r:id="rId3"/>
    <p:sldId id="257" r:id="rId4"/>
    <p:sldId id="259" r:id="rId5"/>
    <p:sldId id="260" r:id="rId6"/>
    <p:sldId id="261" r:id="rId7"/>
    <p:sldId id="269" r:id="rId8"/>
    <p:sldId id="262" r:id="rId9"/>
    <p:sldId id="263" r:id="rId10"/>
    <p:sldId id="264" r:id="rId11"/>
    <p:sldId id="265" r:id="rId12"/>
    <p:sldId id="266" r:id="rId13"/>
    <p:sldId id="268" r:id="rId14"/>
    <p:sldId id="270"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5" d="100"/>
          <a:sy n="105" d="100"/>
        </p:scale>
        <p:origin x="120" y="114"/>
      </p:cViewPr>
      <p:guideLst/>
    </p:cSldViewPr>
  </p:slideViewPr>
  <p:notesTextViewPr>
    <p:cViewPr>
      <p:scale>
        <a:sx n="1" d="1"/>
        <a:sy n="1" d="1"/>
      </p:scale>
      <p:origin x="0" y="-40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B4816-AC2F-4DBD-AEC4-9A7D0668E92B}" type="datetimeFigureOut">
              <a:rPr lang="en-US" smtClean="0"/>
              <a:t>7/5/2017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44DF1-4245-4197-935D-78F212A47FB6}" type="slidenum">
              <a:rPr lang="en-US" smtClean="0"/>
              <a:t>‹#›</a:t>
            </a:fld>
            <a:endParaRPr lang="en-US"/>
          </a:p>
        </p:txBody>
      </p:sp>
    </p:spTree>
    <p:extLst>
      <p:ext uri="{BB962C8B-B14F-4D97-AF65-F5344CB8AC3E}">
        <p14:creationId xmlns:p14="http://schemas.microsoft.com/office/powerpoint/2010/main" val="3541775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a:t>
            </a:r>
            <a:r>
              <a:rPr lang="en-US" sz="1200" b="0" i="0" kern="1200" baseline="0" dirty="0" smtClean="0">
                <a:solidFill>
                  <a:schemeClr val="tx1"/>
                </a:solidFill>
                <a:effectLst/>
                <a:latin typeface="+mn-lt"/>
                <a:ea typeface="+mn-ea"/>
                <a:cs typeface="+mn-cs"/>
              </a:rPr>
              <a:t> of picture on left: </a:t>
            </a:r>
            <a:r>
              <a:rPr lang="en-US" sz="1200" b="0" i="0" kern="1200" dirty="0" smtClean="0">
                <a:solidFill>
                  <a:schemeClr val="tx1"/>
                </a:solidFill>
                <a:effectLst/>
                <a:latin typeface="+mn-lt"/>
                <a:ea typeface="+mn-ea"/>
                <a:cs typeface="+mn-cs"/>
              </a:rPr>
              <a:t>Pedestrians in Tokyo's Ginza district, circa 1950. (Photo by Evans/Three Lions/</a:t>
            </a:r>
            <a:r>
              <a:rPr lang="en-US" sz="1200" b="0" i="0" kern="1200" dirty="0" err="1" smtClean="0">
                <a:solidFill>
                  <a:schemeClr val="tx1"/>
                </a:solidFill>
                <a:effectLst/>
                <a:latin typeface="+mn-lt"/>
                <a:ea typeface="+mn-ea"/>
                <a:cs typeface="+mn-cs"/>
              </a:rPr>
              <a:t>Hulton</a:t>
            </a:r>
            <a:r>
              <a:rPr lang="en-US" sz="1200" b="0" i="0" kern="1200" dirty="0" smtClean="0">
                <a:solidFill>
                  <a:schemeClr val="tx1"/>
                </a:solidFill>
                <a:effectLst/>
                <a:latin typeface="+mn-lt"/>
                <a:ea typeface="+mn-ea"/>
                <a:cs typeface="+mn-cs"/>
              </a:rPr>
              <a:t> Archive/Getty Images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Source of picture on right: </a:t>
            </a:r>
            <a:r>
              <a:rPr lang="en-US" sz="1200" b="0" i="0" kern="1200" dirty="0" smtClean="0">
                <a:solidFill>
                  <a:schemeClr val="tx1"/>
                </a:solidFill>
                <a:effectLst/>
                <a:latin typeface="+mn-lt"/>
                <a:ea typeface="+mn-ea"/>
                <a:cs typeface="+mn-cs"/>
              </a:rPr>
              <a:t>A woman, in traditional dress of kimono and platform shoes, boards a bus, Japan, circa 1950. (Photo by Frederick L. Hamilton/Three Lions/</a:t>
            </a:r>
            <a:r>
              <a:rPr lang="en-US" sz="1200" b="0" i="0" kern="1200" dirty="0" err="1" smtClean="0">
                <a:solidFill>
                  <a:schemeClr val="tx1"/>
                </a:solidFill>
                <a:effectLst/>
                <a:latin typeface="+mn-lt"/>
                <a:ea typeface="+mn-ea"/>
                <a:cs typeface="+mn-cs"/>
              </a:rPr>
              <a:t>Hulton</a:t>
            </a:r>
            <a:r>
              <a:rPr lang="en-US" sz="1200" b="0" i="0" kern="1200" dirty="0" smtClean="0">
                <a:solidFill>
                  <a:schemeClr val="tx1"/>
                </a:solidFill>
                <a:effectLst/>
                <a:latin typeface="+mn-lt"/>
                <a:ea typeface="+mn-ea"/>
                <a:cs typeface="+mn-cs"/>
              </a:rPr>
              <a:t> Archive/Getty Images)</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http://www.vintag.es/2013/12/black-white-photos-of-japan-from-1950s.html</a:t>
            </a:r>
          </a:p>
          <a:p>
            <a:endParaRPr lang="en-US" dirty="0"/>
          </a:p>
        </p:txBody>
      </p:sp>
      <p:sp>
        <p:nvSpPr>
          <p:cNvPr id="4" name="Slide Number Placeholder 3"/>
          <p:cNvSpPr>
            <a:spLocks noGrp="1"/>
          </p:cNvSpPr>
          <p:nvPr>
            <p:ph type="sldNum" sz="quarter" idx="10"/>
          </p:nvPr>
        </p:nvSpPr>
        <p:spPr/>
        <p:txBody>
          <a:bodyPr/>
          <a:lstStyle/>
          <a:p>
            <a:fld id="{F8244DF1-4245-4197-935D-78F212A47FB6}" type="slidenum">
              <a:rPr lang="en-US" smtClean="0"/>
              <a:t>3</a:t>
            </a:fld>
            <a:endParaRPr lang="en-US"/>
          </a:p>
        </p:txBody>
      </p:sp>
    </p:spTree>
    <p:extLst>
      <p:ext uri="{BB962C8B-B14F-4D97-AF65-F5344CB8AC3E}">
        <p14:creationId xmlns:p14="http://schemas.microsoft.com/office/powerpoint/2010/main" val="144818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ja-JP" dirty="0" smtClean="0"/>
              <a:t>Source picture on</a:t>
            </a:r>
            <a:r>
              <a:rPr lang="en-US" altLang="ja-JP" baseline="0" dirty="0" smtClean="0"/>
              <a:t> left and right</a:t>
            </a:r>
            <a:r>
              <a:rPr lang="en-US" altLang="ja-JP" dirty="0" smtClean="0"/>
              <a:t>: Japan Focus “</a:t>
            </a:r>
            <a:r>
              <a:rPr lang="en-US" altLang="ja-JP" b="1" dirty="0" smtClean="0"/>
              <a:t>Japan’s 1968:</a:t>
            </a:r>
            <a:r>
              <a:rPr lang="en-US" altLang="ja-JP" b="1" baseline="0" dirty="0" smtClean="0"/>
              <a:t> A Collective Reaction to Rapid Economic Growth in an Age of Turmoil </a:t>
            </a:r>
          </a:p>
          <a:p>
            <a:pPr eaLnBrk="1" hangingPunct="1"/>
            <a:r>
              <a:rPr lang="en-US" altLang="ja-JP" dirty="0" smtClean="0"/>
              <a:t>http://apjjf.org/2015/13/11/Oguma-Eiji/4300.html</a:t>
            </a:r>
          </a:p>
        </p:txBody>
      </p:sp>
      <p:sp>
        <p:nvSpPr>
          <p:cNvPr id="4" name="Slide Number Placeholder 3"/>
          <p:cNvSpPr>
            <a:spLocks noGrp="1"/>
          </p:cNvSpPr>
          <p:nvPr>
            <p:ph type="sldNum" sz="quarter" idx="10"/>
          </p:nvPr>
        </p:nvSpPr>
        <p:spPr/>
        <p:txBody>
          <a:bodyPr/>
          <a:lstStyle/>
          <a:p>
            <a:fld id="{F8244DF1-4245-4197-935D-78F212A47FB6}" type="slidenum">
              <a:rPr lang="en-US" smtClean="0"/>
              <a:t>13</a:t>
            </a:fld>
            <a:endParaRPr lang="en-US"/>
          </a:p>
        </p:txBody>
      </p:sp>
    </p:spTree>
    <p:extLst>
      <p:ext uri="{BB962C8B-B14F-4D97-AF65-F5344CB8AC3E}">
        <p14:creationId xmlns:p14="http://schemas.microsoft.com/office/powerpoint/2010/main" val="110727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ja-JP" dirty="0" smtClean="0"/>
              <a:t>Source picture</a:t>
            </a:r>
            <a:r>
              <a:rPr lang="en-US" altLang="ja-JP" baseline="0" dirty="0" smtClean="0"/>
              <a:t> on left</a:t>
            </a:r>
            <a:r>
              <a:rPr lang="en-US" altLang="ja-JP" dirty="0" smtClean="0"/>
              <a:t>: Japan Times “Numbers</a:t>
            </a:r>
            <a:r>
              <a:rPr lang="en-US" altLang="ja-JP" baseline="0" dirty="0" smtClean="0"/>
              <a:t> Tell Tale of Japan’s Postwar Rise and Fall” </a:t>
            </a:r>
            <a:r>
              <a:rPr lang="en-US" altLang="ja-JP" dirty="0" smtClean="0"/>
              <a:t>http://www.japantimes.co.jp/news/2015/01/05/national/numbers-tell-tale-japans-postwar-rise-fall/#.WVFGW2grK70 </a:t>
            </a:r>
          </a:p>
          <a:p>
            <a:pPr eaLnBrk="1" hangingPunct="1"/>
            <a:r>
              <a:rPr lang="en-US" sz="1200" b="0" i="0" kern="1200" dirty="0" smtClean="0">
                <a:solidFill>
                  <a:schemeClr val="tx1"/>
                </a:solidFill>
                <a:effectLst/>
                <a:latin typeface="+mn-lt"/>
                <a:ea typeface="+mn-ea"/>
                <a:cs typeface="+mn-cs"/>
              </a:rPr>
              <a:t>“In the meantime, the 1949-2014 graph for the Nikkei stock average shows the rise and fall of the economy since the war. After the Nikkei’s establishment in May 1949, it ended its first year at ¥109.91.”</a:t>
            </a:r>
          </a:p>
          <a:p>
            <a:pPr eaLnBrk="1" hangingPunct="1"/>
            <a:endParaRPr lang="en-US" altLang="ja-JP" sz="1200" b="0" i="0" kern="1200" dirty="0" smtClean="0">
              <a:solidFill>
                <a:schemeClr val="tx1"/>
              </a:solidFill>
              <a:effectLst/>
              <a:latin typeface="+mn-lt"/>
              <a:ea typeface="+mn-ea"/>
              <a:cs typeface="+mn-cs"/>
            </a:endParaRPr>
          </a:p>
          <a:p>
            <a:pPr eaLnBrk="1" hangingPunct="1"/>
            <a:r>
              <a:rPr lang="en-US" altLang="ja-JP" sz="1200" b="0" i="0" kern="1200" dirty="0" smtClean="0">
                <a:solidFill>
                  <a:schemeClr val="tx1"/>
                </a:solidFill>
                <a:effectLst/>
                <a:latin typeface="+mn-lt"/>
                <a:ea typeface="+mn-ea"/>
                <a:cs typeface="+mn-cs"/>
              </a:rPr>
              <a:t>Source</a:t>
            </a:r>
            <a:r>
              <a:rPr lang="en-US" altLang="ja-JP" sz="1200" b="0" i="0" kern="1200" baseline="0" dirty="0" smtClean="0">
                <a:solidFill>
                  <a:schemeClr val="tx1"/>
                </a:solidFill>
                <a:effectLst/>
                <a:latin typeface="+mn-lt"/>
                <a:ea typeface="+mn-ea"/>
                <a:cs typeface="+mn-cs"/>
              </a:rPr>
              <a:t> picture on right: Cutting Edge News “Must America Learn Painful Lessons from Japan’s Economic Crisis?”</a:t>
            </a:r>
          </a:p>
          <a:p>
            <a:pPr eaLnBrk="1" hangingPunct="1"/>
            <a:r>
              <a:rPr lang="en-US" altLang="ja-JP" sz="1200" b="0" i="0" kern="1200" baseline="0" dirty="0" smtClean="0">
                <a:solidFill>
                  <a:schemeClr val="tx1"/>
                </a:solidFill>
                <a:effectLst/>
                <a:latin typeface="+mn-lt"/>
                <a:ea typeface="+mn-ea"/>
                <a:cs typeface="+mn-cs"/>
              </a:rPr>
              <a:t>http://www.thecuttingedgenews.com/index.php?article=1070 </a:t>
            </a:r>
            <a:endParaRPr lang="en-US" altLang="ja-JP" dirty="0" smtClean="0"/>
          </a:p>
        </p:txBody>
      </p:sp>
      <p:sp>
        <p:nvSpPr>
          <p:cNvPr id="4" name="Slide Number Placeholder 3"/>
          <p:cNvSpPr>
            <a:spLocks noGrp="1"/>
          </p:cNvSpPr>
          <p:nvPr>
            <p:ph type="sldNum" sz="quarter" idx="10"/>
          </p:nvPr>
        </p:nvSpPr>
        <p:spPr/>
        <p:txBody>
          <a:bodyPr/>
          <a:lstStyle/>
          <a:p>
            <a:fld id="{F8244DF1-4245-4197-935D-78F212A47FB6}" type="slidenum">
              <a:rPr lang="en-US" smtClean="0"/>
              <a:t>14</a:t>
            </a:fld>
            <a:endParaRPr lang="en-US"/>
          </a:p>
        </p:txBody>
      </p:sp>
    </p:spTree>
    <p:extLst>
      <p:ext uri="{BB962C8B-B14F-4D97-AF65-F5344CB8AC3E}">
        <p14:creationId xmlns:p14="http://schemas.microsoft.com/office/powerpoint/2010/main" val="276509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about</a:t>
            </a:r>
            <a:r>
              <a:rPr lang="en-US" baseline="0" dirty="0" smtClean="0"/>
              <a:t> 30seconds</a:t>
            </a:r>
          </a:p>
          <a:p>
            <a:r>
              <a:rPr lang="en-US" baseline="0" dirty="0" smtClean="0"/>
              <a:t>Video by Lyle Hiroshi Saxon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244DF1-4245-4197-935D-78F212A47FB6}" type="slidenum">
              <a:rPr lang="en-US" smtClean="0"/>
              <a:t>4</a:t>
            </a:fld>
            <a:endParaRPr lang="en-US"/>
          </a:p>
        </p:txBody>
      </p:sp>
    </p:spTree>
    <p:extLst>
      <p:ext uri="{BB962C8B-B14F-4D97-AF65-F5344CB8AC3E}">
        <p14:creationId xmlns:p14="http://schemas.microsoft.com/office/powerpoint/2010/main" val="381789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Source</a:t>
            </a:r>
            <a:r>
              <a:rPr lang="en-US" sz="1200" b="0" i="0" kern="1200" baseline="0" dirty="0" smtClean="0">
                <a:solidFill>
                  <a:schemeClr val="tx1"/>
                </a:solidFill>
                <a:effectLst/>
                <a:latin typeface="+mn-lt"/>
                <a:ea typeface="+mn-ea"/>
                <a:cs typeface="+mn-cs"/>
              </a:rPr>
              <a:t> for pictures: The Atlantic https://www.theatlantic.com/photo/2014/03/japan-in-the-1950s/100697/</a:t>
            </a:r>
          </a:p>
          <a:p>
            <a:r>
              <a:rPr lang="en-US" sz="1200" b="0" i="0" kern="1200" dirty="0" smtClean="0">
                <a:solidFill>
                  <a:schemeClr val="tx1"/>
                </a:solidFill>
                <a:effectLst/>
                <a:latin typeface="+mn-lt"/>
                <a:ea typeface="+mn-ea"/>
                <a:cs typeface="+mn-cs"/>
              </a:rPr>
              <a:t>1.</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Interior of a Tokyo department store in 1959, where a Japanese man wearing </a:t>
            </a:r>
            <a:r>
              <a:rPr lang="en-US" sz="1200" b="0" i="0" kern="1200" dirty="0" err="1" smtClean="0">
                <a:solidFill>
                  <a:schemeClr val="tx1"/>
                </a:solidFill>
                <a:effectLst/>
                <a:latin typeface="+mn-lt"/>
                <a:ea typeface="+mn-ea"/>
                <a:cs typeface="+mn-cs"/>
              </a:rPr>
              <a:t>Geta</a:t>
            </a:r>
            <a:r>
              <a:rPr lang="en-US" sz="1200" b="0" i="0" kern="1200" dirty="0" smtClean="0">
                <a:solidFill>
                  <a:schemeClr val="tx1"/>
                </a:solidFill>
                <a:effectLst/>
                <a:latin typeface="+mn-lt"/>
                <a:ea typeface="+mn-ea"/>
                <a:cs typeface="+mn-cs"/>
              </a:rPr>
              <a:t>, traditional wooden footwear, looks up at a poster-sized portrait of Abraham Lincoln hanging with two other posters about Lincoln's life.”</a:t>
            </a:r>
          </a:p>
          <a:p>
            <a:r>
              <a:rPr lang="en-US" sz="1200" b="0" i="0" kern="1200" dirty="0" smtClean="0">
                <a:solidFill>
                  <a:schemeClr val="tx1"/>
                </a:solidFill>
                <a:effectLst/>
                <a:latin typeface="+mn-lt"/>
                <a:ea typeface="+mn-ea"/>
                <a:cs typeface="+mn-cs"/>
              </a:rPr>
              <a:t>2. “At the "America Fair". Left: Three kimono clad Japanese girls sit at the base of a reproduction of the Statue of Liberty at the America Fair, which opened in Osaka, Japan, on March 25, 1950. Right: A replica of the Mt. Rushmore memorial in South Dakota, one of the exhibits portraying U.S. history and notable scenes at the America Fair. The fair portrayed "significant events in American history and followed the growth of the United States to its current standards of efficiency in sciences, industry and agriculture.“”</a:t>
            </a:r>
            <a:endParaRPr lang="en-US" dirty="0"/>
          </a:p>
        </p:txBody>
      </p:sp>
      <p:sp>
        <p:nvSpPr>
          <p:cNvPr id="4" name="Slide Number Placeholder 3"/>
          <p:cNvSpPr>
            <a:spLocks noGrp="1"/>
          </p:cNvSpPr>
          <p:nvPr>
            <p:ph type="sldNum" sz="quarter" idx="10"/>
          </p:nvPr>
        </p:nvSpPr>
        <p:spPr/>
        <p:txBody>
          <a:bodyPr/>
          <a:lstStyle/>
          <a:p>
            <a:fld id="{F8244DF1-4245-4197-935D-78F212A47FB6}" type="slidenum">
              <a:rPr lang="en-US" smtClean="0"/>
              <a:t>6</a:t>
            </a:fld>
            <a:endParaRPr lang="en-US"/>
          </a:p>
        </p:txBody>
      </p:sp>
    </p:spTree>
    <p:extLst>
      <p:ext uri="{BB962C8B-B14F-4D97-AF65-F5344CB8AC3E}">
        <p14:creationId xmlns:p14="http://schemas.microsoft.com/office/powerpoint/2010/main" val="23365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ja-JP" dirty="0" smtClean="0"/>
              <a:t>Source:</a:t>
            </a:r>
            <a:r>
              <a:rPr lang="en-US" altLang="ja-JP" baseline="0" dirty="0" smtClean="0"/>
              <a:t> Dr. Elyssa Faison University of Oklahoma</a:t>
            </a:r>
            <a:endParaRPr lang="en-US" altLang="ja-JP" dirty="0" smtClean="0"/>
          </a:p>
        </p:txBody>
      </p:sp>
      <p:sp>
        <p:nvSpPr>
          <p:cNvPr id="4" name="Slide Number Placeholder 3"/>
          <p:cNvSpPr>
            <a:spLocks noGrp="1"/>
          </p:cNvSpPr>
          <p:nvPr>
            <p:ph type="sldNum" sz="quarter" idx="10"/>
          </p:nvPr>
        </p:nvSpPr>
        <p:spPr/>
        <p:txBody>
          <a:bodyPr/>
          <a:lstStyle/>
          <a:p>
            <a:fld id="{F8244DF1-4245-4197-935D-78F212A47FB6}" type="slidenum">
              <a:rPr lang="en-US" smtClean="0"/>
              <a:t>7</a:t>
            </a:fld>
            <a:endParaRPr lang="en-US"/>
          </a:p>
        </p:txBody>
      </p:sp>
    </p:spTree>
    <p:extLst>
      <p:ext uri="{BB962C8B-B14F-4D97-AF65-F5344CB8AC3E}">
        <p14:creationId xmlns:p14="http://schemas.microsoft.com/office/powerpoint/2010/main" val="1337833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for both pictures: UNC professor’s </a:t>
            </a:r>
            <a:r>
              <a:rPr lang="en-US" dirty="0" err="1" smtClean="0"/>
              <a:t>powerpoint</a:t>
            </a:r>
            <a:r>
              <a:rPr lang="en-US" dirty="0" smtClean="0"/>
              <a:t> </a:t>
            </a:r>
          </a:p>
          <a:p>
            <a:r>
              <a:rPr lang="en-US" dirty="0" smtClean="0"/>
              <a:t>Old</a:t>
            </a:r>
            <a:r>
              <a:rPr lang="en-US" baseline="0" dirty="0" smtClean="0"/>
              <a:t> Kitchen versus New. </a:t>
            </a:r>
          </a:p>
        </p:txBody>
      </p:sp>
      <p:sp>
        <p:nvSpPr>
          <p:cNvPr id="4" name="Slide Number Placeholder 3"/>
          <p:cNvSpPr>
            <a:spLocks noGrp="1"/>
          </p:cNvSpPr>
          <p:nvPr>
            <p:ph type="sldNum" sz="quarter" idx="10"/>
          </p:nvPr>
        </p:nvSpPr>
        <p:spPr/>
        <p:txBody>
          <a:bodyPr/>
          <a:lstStyle/>
          <a:p>
            <a:fld id="{F8244DF1-4245-4197-935D-78F212A47FB6}" type="slidenum">
              <a:rPr lang="en-US" smtClean="0"/>
              <a:t>8</a:t>
            </a:fld>
            <a:endParaRPr lang="en-US"/>
          </a:p>
        </p:txBody>
      </p:sp>
    </p:spTree>
    <p:extLst>
      <p:ext uri="{BB962C8B-B14F-4D97-AF65-F5344CB8AC3E}">
        <p14:creationId xmlns:p14="http://schemas.microsoft.com/office/powerpoint/2010/main" val="100799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all three pictures:</a:t>
            </a:r>
            <a:r>
              <a:rPr lang="en-US" dirty="0" smtClean="0"/>
              <a:t> UNC Professor’s </a:t>
            </a:r>
            <a:r>
              <a:rPr lang="en-US" dirty="0" err="1" smtClean="0"/>
              <a:t>powerpoint</a:t>
            </a:r>
            <a:r>
              <a:rPr lang="en-US" dirty="0" smtClean="0"/>
              <a:t>- In 1960, Michiko gave birth</a:t>
            </a:r>
            <a:r>
              <a:rPr lang="en-US" baseline="0" dirty="0" smtClean="0"/>
              <a:t> to the first of her three children.  Prince Naruhito will soon become the Emperor of Japan.  In the early 1960s, photos of Michiko cooking in her kitchen in the palace and taking care of her children herself gave a new shine to the image of the modern mother.  It was an image mixed with fashion and celebrity.  Akihito seemed to stand in as the royal equivalent of the salaryman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Salary Man Picture</a:t>
            </a:r>
          </a:p>
          <a:p>
            <a:endParaRPr lang="en-US" baseline="0" dirty="0" smtClean="0"/>
          </a:p>
          <a:p>
            <a:r>
              <a:rPr lang="en-US" baseline="0" dirty="0" smtClean="0"/>
              <a:t>Comic by Okabe </a:t>
            </a:r>
            <a:r>
              <a:rPr lang="en-US" baseline="0" dirty="0" err="1" smtClean="0"/>
              <a:t>Fuyuhiko</a:t>
            </a:r>
            <a:r>
              <a:rPr lang="en-US" baseline="0" dirty="0" smtClean="0"/>
              <a:t> depicting the professional housewife and the salary man turned into the machine</a:t>
            </a:r>
          </a:p>
          <a:p>
            <a:endParaRPr lang="en-US" baseline="0" dirty="0" smtClean="0"/>
          </a:p>
        </p:txBody>
      </p:sp>
      <p:sp>
        <p:nvSpPr>
          <p:cNvPr id="4" name="Slide Number Placeholder 3"/>
          <p:cNvSpPr>
            <a:spLocks noGrp="1"/>
          </p:cNvSpPr>
          <p:nvPr>
            <p:ph type="sldNum" sz="quarter" idx="10"/>
          </p:nvPr>
        </p:nvSpPr>
        <p:spPr/>
        <p:txBody>
          <a:bodyPr/>
          <a:lstStyle/>
          <a:p>
            <a:fld id="{F8244DF1-4245-4197-935D-78F212A47FB6}" type="slidenum">
              <a:rPr lang="en-US" smtClean="0"/>
              <a:t>9</a:t>
            </a:fld>
            <a:endParaRPr lang="en-US"/>
          </a:p>
        </p:txBody>
      </p:sp>
    </p:spTree>
    <p:extLst>
      <p:ext uri="{BB962C8B-B14F-4D97-AF65-F5344CB8AC3E}">
        <p14:creationId xmlns:p14="http://schemas.microsoft.com/office/powerpoint/2010/main" val="652612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ja-JP" dirty="0" smtClean="0"/>
              <a:t>Source picture on right:</a:t>
            </a:r>
            <a:r>
              <a:rPr lang="en-US" altLang="ja-JP" baseline="0" dirty="0" smtClean="0"/>
              <a:t> The Atlantic </a:t>
            </a:r>
          </a:p>
          <a:p>
            <a:pPr eaLnBrk="1" hangingPunct="1"/>
            <a:r>
              <a:rPr lang="en-US" sz="1200" b="0" i="0" kern="1200" baseline="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Ten thousand photo flashbulbs lit up a new television station and tower in downtown Tokyo on March 26, 1955, in what was called the biggest flash shot in the world. Radio Tokyo, in connection with a local flashbulb company, exploded the 10,000 bulbs on its new 516-foot television antenna to remind Tokyoites that it would begin telecasting on April 1. Thousands of camera fans crowded upper story windows and roof tops near the TV station to photograph the spectacle”</a:t>
            </a:r>
            <a:endParaRPr lang="en-US" altLang="ja-JP" dirty="0" smtClean="0"/>
          </a:p>
          <a:p>
            <a:pPr eaLnBrk="1" hangingPunct="1"/>
            <a:endParaRPr lang="en-US" altLang="ja-JP" dirty="0" smtClean="0"/>
          </a:p>
          <a:p>
            <a:pPr eaLnBrk="1" hangingPunct="1"/>
            <a:r>
              <a:rPr lang="en-US" altLang="ja-JP" dirty="0" smtClean="0"/>
              <a:t>Source</a:t>
            </a:r>
            <a:r>
              <a:rPr lang="en-US" altLang="ja-JP" baseline="0" dirty="0" smtClean="0"/>
              <a:t> picture on left: UNC Professor’s </a:t>
            </a:r>
            <a:r>
              <a:rPr lang="en-US" altLang="ja-JP" baseline="0" dirty="0" err="1" smtClean="0"/>
              <a:t>powerpoint</a:t>
            </a:r>
            <a:r>
              <a:rPr lang="en-US" altLang="ja-JP" baseline="0" dirty="0" smtClean="0"/>
              <a:t> - </a:t>
            </a:r>
            <a:r>
              <a:rPr lang="en-US" altLang="ja-JP" dirty="0" smtClean="0"/>
              <a:t>“The 1959 wedding festivities were televised, making this royal family more accessible and more glamorized than royals of the past. More and more people purchased a TV set, leading to a new kind of mass culture</a:t>
            </a:r>
            <a:r>
              <a:rPr lang="en-US" altLang="ja-JP" baseline="0" dirty="0" smtClean="0"/>
              <a:t> in Japan.</a:t>
            </a:r>
            <a:r>
              <a:rPr lang="en-US" altLang="ja-JP" dirty="0" smtClean="0"/>
              <a:t> “ –Dr. Jan Bardsley</a:t>
            </a:r>
          </a:p>
        </p:txBody>
      </p:sp>
      <p:sp>
        <p:nvSpPr>
          <p:cNvPr id="4" name="Slide Number Placeholder 3"/>
          <p:cNvSpPr>
            <a:spLocks noGrp="1"/>
          </p:cNvSpPr>
          <p:nvPr>
            <p:ph type="sldNum" sz="quarter" idx="10"/>
          </p:nvPr>
        </p:nvSpPr>
        <p:spPr/>
        <p:txBody>
          <a:bodyPr/>
          <a:lstStyle/>
          <a:p>
            <a:fld id="{F8244DF1-4245-4197-935D-78F212A47FB6}" type="slidenum">
              <a:rPr lang="en-US" smtClean="0"/>
              <a:t>10</a:t>
            </a:fld>
            <a:endParaRPr lang="en-US"/>
          </a:p>
        </p:txBody>
      </p:sp>
    </p:spTree>
    <p:extLst>
      <p:ext uri="{BB962C8B-B14F-4D97-AF65-F5344CB8AC3E}">
        <p14:creationId xmlns:p14="http://schemas.microsoft.com/office/powerpoint/2010/main" val="3868017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0" i="0" kern="1200" dirty="0" smtClean="0">
                <a:solidFill>
                  <a:schemeClr val="tx1"/>
                </a:solidFill>
                <a:effectLst/>
                <a:latin typeface="+mn-lt"/>
                <a:ea typeface="+mn-ea"/>
                <a:cs typeface="+mn-cs"/>
              </a:rPr>
              <a:t>Source picture on left: Japan Focus</a:t>
            </a:r>
            <a:r>
              <a:rPr lang="en-US" sz="1200" b="0"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Industrial pollution in </a:t>
            </a:r>
            <a:r>
              <a:rPr lang="en-US" sz="1200" b="1" i="0" kern="1200" dirty="0" err="1" smtClean="0">
                <a:solidFill>
                  <a:schemeClr val="tx1"/>
                </a:solidFill>
                <a:effectLst/>
                <a:latin typeface="+mn-lt"/>
                <a:ea typeface="+mn-ea"/>
                <a:cs typeface="+mn-cs"/>
              </a:rPr>
              <a:t>Dokai</a:t>
            </a:r>
            <a:r>
              <a:rPr lang="en-US" sz="1200" b="1" i="0" kern="1200" dirty="0" smtClean="0">
                <a:solidFill>
                  <a:schemeClr val="tx1"/>
                </a:solidFill>
                <a:effectLst/>
                <a:latin typeface="+mn-lt"/>
                <a:ea typeface="+mn-ea"/>
                <a:cs typeface="+mn-cs"/>
              </a:rPr>
              <a:t> Bay, 1960s”</a:t>
            </a:r>
            <a:endParaRPr lang="en-US" sz="1200" b="0" i="0" kern="1200" dirty="0" smtClean="0">
              <a:solidFill>
                <a:schemeClr val="tx1"/>
              </a:solidFill>
              <a:effectLst/>
              <a:latin typeface="+mn-lt"/>
              <a:ea typeface="+mn-ea"/>
              <a:cs typeface="+mn-cs"/>
            </a:endParaRPr>
          </a:p>
          <a:p>
            <a:pPr eaLnBrk="1" hangingPunct="1"/>
            <a:r>
              <a:rPr lang="en-US" sz="1200" b="0" i="0" kern="1200" dirty="0" smtClean="0">
                <a:solidFill>
                  <a:schemeClr val="tx1"/>
                </a:solidFill>
                <a:effectLst/>
                <a:latin typeface="+mn-lt"/>
                <a:ea typeface="+mn-ea"/>
                <a:cs typeface="+mn-cs"/>
              </a:rPr>
              <a:t>http://apjjf.org/2012/10/42/Carin-Holroyd/3844/article.html</a:t>
            </a:r>
          </a:p>
          <a:p>
            <a:pPr eaLnBrk="1" hangingPunct="1"/>
            <a:endParaRPr lang="en-US" sz="1200" b="0" i="0" kern="1200" dirty="0" smtClean="0">
              <a:solidFill>
                <a:schemeClr val="tx1"/>
              </a:solidFill>
              <a:effectLst/>
              <a:latin typeface="+mn-lt"/>
              <a:ea typeface="+mn-ea"/>
              <a:cs typeface="+mn-cs"/>
            </a:endParaRPr>
          </a:p>
          <a:p>
            <a:pPr eaLnBrk="1" hangingPunct="1"/>
            <a:r>
              <a:rPr lang="en-US" sz="1200" b="0" i="0" kern="1200" dirty="0" smtClean="0">
                <a:solidFill>
                  <a:schemeClr val="tx1"/>
                </a:solidFill>
                <a:effectLst/>
                <a:latin typeface="+mn-lt"/>
                <a:ea typeface="+mn-ea"/>
                <a:cs typeface="+mn-cs"/>
              </a:rPr>
              <a:t>Source picture</a:t>
            </a:r>
            <a:r>
              <a:rPr lang="en-US" sz="1200" b="0" i="0" kern="1200" baseline="0" dirty="0" smtClean="0">
                <a:solidFill>
                  <a:schemeClr val="tx1"/>
                </a:solidFill>
                <a:effectLst/>
                <a:latin typeface="+mn-lt"/>
                <a:ea typeface="+mn-ea"/>
                <a:cs typeface="+mn-cs"/>
              </a:rPr>
              <a:t> on right</a:t>
            </a:r>
            <a:r>
              <a:rPr lang="en-US" sz="1200" b="0" i="0" kern="1200" dirty="0" smtClean="0">
                <a:solidFill>
                  <a:schemeClr val="tx1"/>
                </a:solidFill>
                <a:effectLst/>
                <a:latin typeface="+mn-lt"/>
                <a:ea typeface="+mn-ea"/>
                <a:cs typeface="+mn-cs"/>
              </a:rPr>
              <a:t>: Food and Fertilizer Technology Center for the Asia and Pacific Region: Figure 1 Occurrence of Pollution Problems from Animal Wastes in Japan, 1970-1993</a:t>
            </a:r>
          </a:p>
          <a:p>
            <a:pPr eaLnBrk="1" hangingPunct="1"/>
            <a:r>
              <a:rPr lang="en-US" altLang="ja-JP" dirty="0" smtClean="0"/>
              <a:t>http://www.fftc.agnet.org/library.php?func=view&amp;id=20110729164127&amp;type_id=4</a:t>
            </a:r>
          </a:p>
          <a:p>
            <a:pPr eaLnBrk="1" hangingPunct="1"/>
            <a:endParaRPr lang="en-US" altLang="ja-JP" dirty="0" smtClean="0"/>
          </a:p>
        </p:txBody>
      </p:sp>
      <p:sp>
        <p:nvSpPr>
          <p:cNvPr id="4" name="Slide Number Placeholder 3"/>
          <p:cNvSpPr>
            <a:spLocks noGrp="1"/>
          </p:cNvSpPr>
          <p:nvPr>
            <p:ph type="sldNum" sz="quarter" idx="10"/>
          </p:nvPr>
        </p:nvSpPr>
        <p:spPr/>
        <p:txBody>
          <a:bodyPr/>
          <a:lstStyle/>
          <a:p>
            <a:fld id="{F8244DF1-4245-4197-935D-78F212A47FB6}" type="slidenum">
              <a:rPr lang="en-US" smtClean="0"/>
              <a:t>11</a:t>
            </a:fld>
            <a:endParaRPr lang="en-US"/>
          </a:p>
        </p:txBody>
      </p:sp>
    </p:spTree>
    <p:extLst>
      <p:ext uri="{BB962C8B-B14F-4D97-AF65-F5344CB8AC3E}">
        <p14:creationId xmlns:p14="http://schemas.microsoft.com/office/powerpoint/2010/main" val="354480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Source: A UNC</a:t>
            </a:r>
            <a:r>
              <a:rPr lang="en-US" sz="1200" baseline="0" dirty="0" smtClean="0"/>
              <a:t> Professor’s </a:t>
            </a:r>
            <a:r>
              <a:rPr lang="en-US" sz="1200" baseline="0" dirty="0" err="1" smtClean="0"/>
              <a:t>powerpoint</a:t>
            </a:r>
            <a:r>
              <a:rPr lang="en-US" sz="1200" baseline="0" dirty="0" smtClean="0"/>
              <a:t>- </a:t>
            </a:r>
            <a:r>
              <a:rPr lang="en-US" sz="1200" dirty="0" smtClean="0"/>
              <a:t>Protest against USA-Japan Security Treaty ANPO (</a:t>
            </a:r>
            <a:r>
              <a:rPr lang="en-US" sz="1200" dirty="0" err="1" smtClean="0"/>
              <a:t>Nihibei</a:t>
            </a:r>
            <a:r>
              <a:rPr lang="en-US" sz="1200" dirty="0" smtClean="0"/>
              <a:t> </a:t>
            </a:r>
            <a:r>
              <a:rPr lang="en-US" sz="1200" dirty="0" err="1" smtClean="0"/>
              <a:t>Anzen</a:t>
            </a:r>
            <a:r>
              <a:rPr lang="en-US" sz="1200" dirty="0" smtClean="0"/>
              <a:t> </a:t>
            </a:r>
            <a:r>
              <a:rPr lang="en-US" sz="1200" dirty="0" err="1" smtClean="0"/>
              <a:t>Hoshō</a:t>
            </a:r>
            <a:r>
              <a:rPr lang="en-US" sz="1200" dirty="0" smtClean="0"/>
              <a:t> </a:t>
            </a:r>
            <a:r>
              <a:rPr lang="en-US" sz="1200" dirty="0" err="1" smtClean="0"/>
              <a:t>Jūyaku</a:t>
            </a:r>
            <a:r>
              <a:rPr lang="en-US" sz="1200" dirty="0" smtClean="0"/>
              <a:t>) in front of the Diet, Tokyo, June 15, 1960</a:t>
            </a:r>
            <a:endParaRPr lang="en-US" altLang="ja-JP" dirty="0" smtClean="0"/>
          </a:p>
        </p:txBody>
      </p:sp>
      <p:sp>
        <p:nvSpPr>
          <p:cNvPr id="4" name="Slide Number Placeholder 3"/>
          <p:cNvSpPr>
            <a:spLocks noGrp="1"/>
          </p:cNvSpPr>
          <p:nvPr>
            <p:ph type="sldNum" sz="quarter" idx="10"/>
          </p:nvPr>
        </p:nvSpPr>
        <p:spPr/>
        <p:txBody>
          <a:bodyPr/>
          <a:lstStyle/>
          <a:p>
            <a:fld id="{F8244DF1-4245-4197-935D-78F212A47FB6}" type="slidenum">
              <a:rPr lang="en-US" smtClean="0"/>
              <a:t>12</a:t>
            </a:fld>
            <a:endParaRPr lang="en-US"/>
          </a:p>
        </p:txBody>
      </p:sp>
    </p:spTree>
    <p:extLst>
      <p:ext uri="{BB962C8B-B14F-4D97-AF65-F5344CB8AC3E}">
        <p14:creationId xmlns:p14="http://schemas.microsoft.com/office/powerpoint/2010/main" val="413185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C6A64F-FD84-42D8-A039-DAB5DE39840C}"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131B-F708-458C-83FB-B219B694B9E1}"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300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64C6A64F-FD84-42D8-A039-DAB5DE39840C}" type="datetimeFigureOut">
              <a:rPr lang="en-US" smtClean="0"/>
              <a:t>7/5/2017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C131B-F708-458C-83FB-B219B694B9E1}" type="slidenum">
              <a:rPr lang="en-US" smtClean="0"/>
              <a:t>‹#›</a:t>
            </a:fld>
            <a:endParaRPr lang="en-US"/>
          </a:p>
        </p:txBody>
      </p:sp>
    </p:spTree>
    <p:extLst>
      <p:ext uri="{BB962C8B-B14F-4D97-AF65-F5344CB8AC3E}">
        <p14:creationId xmlns:p14="http://schemas.microsoft.com/office/powerpoint/2010/main" val="11635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C6A64F-FD84-42D8-A039-DAB5DE39840C}"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131B-F708-458C-83FB-B219B694B9E1}" type="slidenum">
              <a:rPr lang="en-US" smtClean="0"/>
              <a:t>‹#›</a:t>
            </a:fld>
            <a:endParaRPr lang="en-US"/>
          </a:p>
        </p:txBody>
      </p:sp>
    </p:spTree>
    <p:extLst>
      <p:ext uri="{BB962C8B-B14F-4D97-AF65-F5344CB8AC3E}">
        <p14:creationId xmlns:p14="http://schemas.microsoft.com/office/powerpoint/2010/main" val="2641281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C6A64F-FD84-42D8-A039-DAB5DE39840C}"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131B-F708-458C-83FB-B219B694B9E1}"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63614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C6A64F-FD84-42D8-A039-DAB5DE39840C}"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131B-F708-458C-83FB-B219B694B9E1}" type="slidenum">
              <a:rPr lang="en-US" smtClean="0"/>
              <a:t>‹#›</a:t>
            </a:fld>
            <a:endParaRPr lang="en-US"/>
          </a:p>
        </p:txBody>
      </p:sp>
    </p:spTree>
    <p:extLst>
      <p:ext uri="{BB962C8B-B14F-4D97-AF65-F5344CB8AC3E}">
        <p14:creationId xmlns:p14="http://schemas.microsoft.com/office/powerpoint/2010/main" val="1810419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C6A64F-FD84-42D8-A039-DAB5DE39840C}"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131B-F708-458C-83FB-B219B694B9E1}"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56616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C6A64F-FD84-42D8-A039-DAB5DE39840C}"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131B-F708-458C-83FB-B219B694B9E1}" type="slidenum">
              <a:rPr lang="en-US" smtClean="0"/>
              <a:t>‹#›</a:t>
            </a:fld>
            <a:endParaRPr lang="en-US"/>
          </a:p>
        </p:txBody>
      </p:sp>
    </p:spTree>
    <p:extLst>
      <p:ext uri="{BB962C8B-B14F-4D97-AF65-F5344CB8AC3E}">
        <p14:creationId xmlns:p14="http://schemas.microsoft.com/office/powerpoint/2010/main" val="1836619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C6A64F-FD84-42D8-A039-DAB5DE39840C}"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131B-F708-458C-83FB-B219B694B9E1}" type="slidenum">
              <a:rPr lang="en-US" smtClean="0"/>
              <a:t>‹#›</a:t>
            </a:fld>
            <a:endParaRPr lang="en-US"/>
          </a:p>
        </p:txBody>
      </p:sp>
    </p:spTree>
    <p:extLst>
      <p:ext uri="{BB962C8B-B14F-4D97-AF65-F5344CB8AC3E}">
        <p14:creationId xmlns:p14="http://schemas.microsoft.com/office/powerpoint/2010/main" val="402507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C6A64F-FD84-42D8-A039-DAB5DE39840C}"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131B-F708-458C-83FB-B219B694B9E1}" type="slidenum">
              <a:rPr lang="en-US" smtClean="0"/>
              <a:t>‹#›</a:t>
            </a:fld>
            <a:endParaRPr lang="en-US"/>
          </a:p>
        </p:txBody>
      </p:sp>
    </p:spTree>
    <p:extLst>
      <p:ext uri="{BB962C8B-B14F-4D97-AF65-F5344CB8AC3E}">
        <p14:creationId xmlns:p14="http://schemas.microsoft.com/office/powerpoint/2010/main" val="354911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C6A64F-FD84-42D8-A039-DAB5DE39840C}"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131B-F708-458C-83FB-B219B694B9E1}" type="slidenum">
              <a:rPr lang="en-US" smtClean="0"/>
              <a:t>‹#›</a:t>
            </a:fld>
            <a:endParaRPr lang="en-US"/>
          </a:p>
        </p:txBody>
      </p:sp>
    </p:spTree>
    <p:extLst>
      <p:ext uri="{BB962C8B-B14F-4D97-AF65-F5344CB8AC3E}">
        <p14:creationId xmlns:p14="http://schemas.microsoft.com/office/powerpoint/2010/main" val="321846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C6A64F-FD84-42D8-A039-DAB5DE39840C}"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131B-F708-458C-83FB-B219B694B9E1}" type="slidenum">
              <a:rPr lang="en-US" smtClean="0"/>
              <a:t>‹#›</a:t>
            </a:fld>
            <a:endParaRPr lang="en-US"/>
          </a:p>
        </p:txBody>
      </p:sp>
    </p:spTree>
    <p:extLst>
      <p:ext uri="{BB962C8B-B14F-4D97-AF65-F5344CB8AC3E}">
        <p14:creationId xmlns:p14="http://schemas.microsoft.com/office/powerpoint/2010/main" val="1528694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C6A64F-FD84-42D8-A039-DAB5DE39840C}" type="datetimeFigureOut">
              <a:rPr lang="en-US" smtClean="0"/>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C131B-F708-458C-83FB-B219B694B9E1}" type="slidenum">
              <a:rPr lang="en-US" smtClean="0"/>
              <a:t>‹#›</a:t>
            </a:fld>
            <a:endParaRPr lang="en-US"/>
          </a:p>
        </p:txBody>
      </p:sp>
    </p:spTree>
    <p:extLst>
      <p:ext uri="{BB962C8B-B14F-4D97-AF65-F5344CB8AC3E}">
        <p14:creationId xmlns:p14="http://schemas.microsoft.com/office/powerpoint/2010/main" val="3882685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C6A64F-FD84-42D8-A039-DAB5DE39840C}" type="datetimeFigureOut">
              <a:rPr lang="en-US" smtClean="0"/>
              <a:t>7/5/2017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C131B-F708-458C-83FB-B219B694B9E1}" type="slidenum">
              <a:rPr lang="en-US" smtClean="0"/>
              <a:t>‹#›</a:t>
            </a:fld>
            <a:endParaRPr lang="en-US"/>
          </a:p>
        </p:txBody>
      </p:sp>
    </p:spTree>
    <p:extLst>
      <p:ext uri="{BB962C8B-B14F-4D97-AF65-F5344CB8AC3E}">
        <p14:creationId xmlns:p14="http://schemas.microsoft.com/office/powerpoint/2010/main" val="348636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C6A64F-FD84-42D8-A039-DAB5DE39840C}" type="datetimeFigureOut">
              <a:rPr lang="en-US" smtClean="0"/>
              <a:t>7/5/2017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C131B-F708-458C-83FB-B219B694B9E1}" type="slidenum">
              <a:rPr lang="en-US" smtClean="0"/>
              <a:t>‹#›</a:t>
            </a:fld>
            <a:endParaRPr lang="en-US"/>
          </a:p>
        </p:txBody>
      </p:sp>
    </p:spTree>
    <p:extLst>
      <p:ext uri="{BB962C8B-B14F-4D97-AF65-F5344CB8AC3E}">
        <p14:creationId xmlns:p14="http://schemas.microsoft.com/office/powerpoint/2010/main" val="111699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6A64F-FD84-42D8-A039-DAB5DE39840C}" type="datetimeFigureOut">
              <a:rPr lang="en-US" smtClean="0"/>
              <a:t>7/5/2017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C131B-F708-458C-83FB-B219B694B9E1}" type="slidenum">
              <a:rPr lang="en-US" smtClean="0"/>
              <a:t>‹#›</a:t>
            </a:fld>
            <a:endParaRPr lang="en-US"/>
          </a:p>
        </p:txBody>
      </p:sp>
    </p:spTree>
    <p:extLst>
      <p:ext uri="{BB962C8B-B14F-4D97-AF65-F5344CB8AC3E}">
        <p14:creationId xmlns:p14="http://schemas.microsoft.com/office/powerpoint/2010/main" val="308270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4C6A64F-FD84-42D8-A039-DAB5DE39840C}" type="datetimeFigureOut">
              <a:rPr lang="en-US" smtClean="0"/>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C131B-F708-458C-83FB-B219B694B9E1}" type="slidenum">
              <a:rPr lang="en-US" smtClean="0"/>
              <a:t>‹#›</a:t>
            </a:fld>
            <a:endParaRPr lang="en-US"/>
          </a:p>
        </p:txBody>
      </p:sp>
    </p:spTree>
    <p:extLst>
      <p:ext uri="{BB962C8B-B14F-4D97-AF65-F5344CB8AC3E}">
        <p14:creationId xmlns:p14="http://schemas.microsoft.com/office/powerpoint/2010/main" val="189561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4C6A64F-FD84-42D8-A039-DAB5DE39840C}" type="datetimeFigureOut">
              <a:rPr lang="en-US" smtClean="0"/>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C131B-F708-458C-83FB-B219B694B9E1}" type="slidenum">
              <a:rPr lang="en-US" smtClean="0"/>
              <a:t>‹#›</a:t>
            </a:fld>
            <a:endParaRPr lang="en-US"/>
          </a:p>
        </p:txBody>
      </p:sp>
    </p:spTree>
    <p:extLst>
      <p:ext uri="{BB962C8B-B14F-4D97-AF65-F5344CB8AC3E}">
        <p14:creationId xmlns:p14="http://schemas.microsoft.com/office/powerpoint/2010/main" val="341601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4C6A64F-FD84-42D8-A039-DAB5DE39840C}" type="datetimeFigureOut">
              <a:rPr lang="en-US" smtClean="0"/>
              <a:t>7/5/2017</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91C131B-F708-458C-83FB-B219B694B9E1}" type="slidenum">
              <a:rPr lang="en-US" smtClean="0"/>
              <a:t>‹#›</a:t>
            </a:fld>
            <a:endParaRPr lang="en-US"/>
          </a:p>
        </p:txBody>
      </p:sp>
    </p:spTree>
    <p:extLst>
      <p:ext uri="{BB962C8B-B14F-4D97-AF65-F5344CB8AC3E}">
        <p14:creationId xmlns:p14="http://schemas.microsoft.com/office/powerpoint/2010/main" val="20391161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tdQ4wkTlrs8" TargetMode="Externa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9319324" cy="2862073"/>
          </a:xfrm>
        </p:spPr>
        <p:txBody>
          <a:bodyPr/>
          <a:lstStyle/>
          <a:p>
            <a:r>
              <a:rPr lang="en-US" i="1" dirty="0" smtClean="0"/>
              <a:t>My Neighbor Totoro</a:t>
            </a:r>
            <a:r>
              <a:rPr lang="en-US" dirty="0" smtClean="0"/>
              <a:t>: A Timeline of Japanese Modern History</a:t>
            </a:r>
            <a:endParaRPr lang="en-US" i="1" dirty="0"/>
          </a:p>
        </p:txBody>
      </p:sp>
      <p:sp>
        <p:nvSpPr>
          <p:cNvPr id="3" name="Subtitle 2"/>
          <p:cNvSpPr>
            <a:spLocks noGrp="1"/>
          </p:cNvSpPr>
          <p:nvPr>
            <p:ph type="subTitle" idx="1"/>
          </p:nvPr>
        </p:nvSpPr>
        <p:spPr>
          <a:xfrm>
            <a:off x="684212" y="3926163"/>
            <a:ext cx="6400800" cy="1947333"/>
          </a:xfrm>
        </p:spPr>
        <p:txBody>
          <a:bodyPr/>
          <a:lstStyle/>
          <a:p>
            <a:r>
              <a:rPr lang="en-US" dirty="0" smtClean="0">
                <a:solidFill>
                  <a:schemeClr val="tx1"/>
                </a:solidFill>
              </a:rPr>
              <a:t>By: Sarah Brown</a:t>
            </a:r>
          </a:p>
          <a:p>
            <a:r>
              <a:rPr lang="en-US" dirty="0" smtClean="0">
                <a:solidFill>
                  <a:schemeClr val="tx1"/>
                </a:solidFill>
              </a:rPr>
              <a:t>Outreach Coordinator</a:t>
            </a:r>
          </a:p>
          <a:p>
            <a:r>
              <a:rPr lang="en-US" dirty="0" smtClean="0">
                <a:solidFill>
                  <a:schemeClr val="tx1"/>
                </a:solidFill>
              </a:rPr>
              <a:t>Carolina Asia Center</a:t>
            </a:r>
          </a:p>
          <a:p>
            <a:endParaRPr lang="en-US" dirty="0"/>
          </a:p>
        </p:txBody>
      </p:sp>
    </p:spTree>
    <p:extLst>
      <p:ext uri="{BB962C8B-B14F-4D97-AF65-F5344CB8AC3E}">
        <p14:creationId xmlns:p14="http://schemas.microsoft.com/office/powerpoint/2010/main" val="872628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04" y="290236"/>
            <a:ext cx="8534400" cy="1507067"/>
          </a:xfrm>
        </p:spPr>
        <p:txBody>
          <a:bodyPr/>
          <a:lstStyle/>
          <a:p>
            <a:r>
              <a:rPr lang="en-US" dirty="0" smtClean="0"/>
              <a:t>The Rise of Television</a:t>
            </a:r>
            <a:endParaRPr lang="en-US" dirty="0"/>
          </a:p>
        </p:txBody>
      </p:sp>
      <p:pic>
        <p:nvPicPr>
          <p:cNvPr id="7" name="Picture 10" descr="Masako128"/>
          <p:cNvPicPr>
            <a:picLocks noGrp="1" noChangeAspect="1" noChangeArrowheads="1"/>
          </p:cNvPicPr>
          <p:nvPr>
            <p:ph idx="1"/>
          </p:nvPr>
        </p:nvPicPr>
        <p:blipFill>
          <a:blip r:embed="rId3" cstate="print"/>
          <a:srcRect/>
          <a:stretch>
            <a:fillRect/>
          </a:stretch>
        </p:blipFill>
        <p:spPr>
          <a:xfrm>
            <a:off x="719328" y="2048256"/>
            <a:ext cx="5480050" cy="35798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0" name="Picture 2" descr="https://cdn.theatlantic.com/assets/media/img/photo/2014/03/japan-in-the-1950s/j22_50326038/main_900.jpg?14205046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847" y="1930590"/>
            <a:ext cx="5402713" cy="36198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1964 summer olympics japanese peop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8463" y="335356"/>
            <a:ext cx="802416" cy="1469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597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04" y="290236"/>
            <a:ext cx="8534400" cy="1507067"/>
          </a:xfrm>
        </p:spPr>
        <p:txBody>
          <a:bodyPr/>
          <a:lstStyle/>
          <a:p>
            <a:r>
              <a:rPr lang="en-US" dirty="0" smtClean="0"/>
              <a:t>Pollution in 1970-1980</a:t>
            </a:r>
            <a:endParaRPr lang="en-US" dirty="0"/>
          </a:p>
        </p:txBody>
      </p:sp>
      <p:sp>
        <p:nvSpPr>
          <p:cNvPr id="3" name="Content Placeholder 2"/>
          <p:cNvSpPr>
            <a:spLocks noGrp="1"/>
          </p:cNvSpPr>
          <p:nvPr>
            <p:ph idx="1"/>
          </p:nvPr>
        </p:nvSpPr>
        <p:spPr/>
        <p:txBody>
          <a:bodyPr/>
          <a:lstStyle/>
          <a:p>
            <a:endParaRPr lang="en-US"/>
          </a:p>
        </p:txBody>
      </p:sp>
      <p:pic>
        <p:nvPicPr>
          <p:cNvPr id="5122" name="Picture 2" descr="Image result for pollution in Japan 19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20" y="1797303"/>
            <a:ext cx="4489577" cy="27498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956" y="1663711"/>
            <a:ext cx="4762500" cy="471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155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04" y="290236"/>
            <a:ext cx="8534400" cy="1507067"/>
          </a:xfrm>
        </p:spPr>
        <p:txBody>
          <a:bodyPr/>
          <a:lstStyle/>
          <a:p>
            <a:r>
              <a:rPr lang="en-US" dirty="0" smtClean="0"/>
              <a:t>US-Japan Mutual Security Treaty Resigning </a:t>
            </a:r>
            <a:endParaRPr lang="en-US" dirty="0"/>
          </a:p>
        </p:txBody>
      </p:sp>
      <p:pic>
        <p:nvPicPr>
          <p:cNvPr id="6" name="Picture 5" descr="ampo_1960_235.jpg"/>
          <p:cNvPicPr>
            <a:picLocks noChangeAspect="1"/>
          </p:cNvPicPr>
          <p:nvPr/>
        </p:nvPicPr>
        <p:blipFill>
          <a:blip r:embed="rId3" cstate="print"/>
          <a:stretch>
            <a:fillRect/>
          </a:stretch>
        </p:blipFill>
        <p:spPr>
          <a:xfrm>
            <a:off x="4282440" y="1797303"/>
            <a:ext cx="3191192" cy="4494827"/>
          </a:xfrm>
          <a:prstGeom prst="rect">
            <a:avLst/>
          </a:prstGeom>
        </p:spPr>
      </p:pic>
    </p:spTree>
    <p:extLst>
      <p:ext uri="{BB962C8B-B14F-4D97-AF65-F5344CB8AC3E}">
        <p14:creationId xmlns:p14="http://schemas.microsoft.com/office/powerpoint/2010/main" val="339764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04" y="290236"/>
            <a:ext cx="8534400" cy="1507067"/>
          </a:xfrm>
        </p:spPr>
        <p:txBody>
          <a:bodyPr/>
          <a:lstStyle/>
          <a:p>
            <a:r>
              <a:rPr lang="en-US" dirty="0" smtClean="0"/>
              <a:t>Japanese Education</a:t>
            </a:r>
            <a:endParaRPr lang="en-US" dirty="0"/>
          </a:p>
        </p:txBody>
      </p:sp>
      <p:pic>
        <p:nvPicPr>
          <p:cNvPr id="6146" name="Picture 2" descr="http://apjjf.org/data/430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83" y="1929384"/>
            <a:ext cx="4166070" cy="281209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japanese education 19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135" y="1544075"/>
            <a:ext cx="5230241" cy="358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482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04" y="290236"/>
            <a:ext cx="8534400" cy="1507067"/>
          </a:xfrm>
        </p:spPr>
        <p:txBody>
          <a:bodyPr/>
          <a:lstStyle/>
          <a:p>
            <a:r>
              <a:rPr lang="en-US" dirty="0" smtClean="0"/>
              <a:t>Economic Growth</a:t>
            </a:r>
            <a:endParaRPr lang="en-US" dirty="0"/>
          </a:p>
        </p:txBody>
      </p:sp>
      <p:pic>
        <p:nvPicPr>
          <p:cNvPr id="9222" name="Picture 6" descr="Image result for economic growth of japan after 19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51" y="1797303"/>
            <a:ext cx="7783084" cy="457754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Economy - Japanese Economic Cri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583" y="2717927"/>
            <a:ext cx="38100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61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628" y="4651924"/>
            <a:ext cx="8534400" cy="1507067"/>
          </a:xfrm>
        </p:spPr>
        <p:txBody>
          <a:bodyPr/>
          <a:lstStyle/>
          <a:p>
            <a:r>
              <a:rPr lang="en-US" i="1" dirty="0" smtClean="0"/>
              <a:t>My Neighbor Totoro (1988)</a:t>
            </a:r>
            <a:endParaRPr lang="en-US" i="1" dirty="0"/>
          </a:p>
        </p:txBody>
      </p:sp>
      <p:sp>
        <p:nvSpPr>
          <p:cNvPr id="3" name="Content Placeholder 2"/>
          <p:cNvSpPr>
            <a:spLocks noGrp="1"/>
          </p:cNvSpPr>
          <p:nvPr>
            <p:ph idx="1"/>
          </p:nvPr>
        </p:nvSpPr>
        <p:spPr/>
        <p:txBody>
          <a:bodyPr/>
          <a:lstStyle/>
          <a:p>
            <a:endParaRPr lang="en-US" dirty="0"/>
          </a:p>
        </p:txBody>
      </p:sp>
      <p:pic>
        <p:nvPicPr>
          <p:cNvPr id="7" name="Content Placeholder 3" descr="12060207.jpg"/>
          <p:cNvPicPr>
            <a:picLocks noGrp="1" noChangeAspect="1"/>
          </p:cNvPicPr>
          <p:nvPr>
            <p:ph idx="1"/>
          </p:nvPr>
        </p:nvPicPr>
        <p:blipFill>
          <a:blip r:embed="rId2" cstate="print"/>
          <a:stretch>
            <a:fillRect/>
          </a:stretch>
        </p:blipFill>
        <p:spPr>
          <a:xfrm>
            <a:off x="3398456" y="-42333"/>
            <a:ext cx="4343400" cy="4343400"/>
          </a:xfrm>
        </p:spPr>
      </p:pic>
    </p:spTree>
    <p:extLst>
      <p:ext uri="{BB962C8B-B14F-4D97-AF65-F5344CB8AC3E}">
        <p14:creationId xmlns:p14="http://schemas.microsoft.com/office/powerpoint/2010/main" val="346319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Manga</a:t>
            </a:r>
            <a:endParaRPr lang="en-US" dirty="0"/>
          </a:p>
        </p:txBody>
      </p:sp>
      <p:sp>
        <p:nvSpPr>
          <p:cNvPr id="3" name="Subtitle 2"/>
          <p:cNvSpPr>
            <a:spLocks noGrp="1"/>
          </p:cNvSpPr>
          <p:nvPr>
            <p:ph type="subTitle" idx="1"/>
          </p:nvPr>
        </p:nvSpPr>
        <p:spPr/>
        <p:txBody>
          <a:bodyPr/>
          <a:lstStyle/>
          <a:p>
            <a:endParaRPr lang="en-US"/>
          </a:p>
        </p:txBody>
      </p:sp>
      <p:pic>
        <p:nvPicPr>
          <p:cNvPr id="1026" name="Picture 2" descr="Image result for manga popu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031" y="1427416"/>
            <a:ext cx="600075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19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2283" y="5120811"/>
            <a:ext cx="5103940" cy="1264244"/>
          </a:xfrm>
        </p:spPr>
        <p:txBody>
          <a:bodyPr/>
          <a:lstStyle/>
          <a:p>
            <a:r>
              <a:rPr lang="en-US" dirty="0" smtClean="0"/>
              <a:t>1950’s Japan</a:t>
            </a:r>
            <a:br>
              <a:rPr lang="en-US" dirty="0" smtClean="0"/>
            </a:br>
            <a:r>
              <a:rPr lang="en-US" dirty="0" smtClean="0"/>
              <a:t>Think- Pair- Share</a:t>
            </a:r>
            <a:endParaRPr lang="en-US" dirty="0"/>
          </a:p>
        </p:txBody>
      </p:sp>
      <p:pic>
        <p:nvPicPr>
          <p:cNvPr id="1028" name="Picture 4" descr="http://2.bp.blogspot.com/-zjTA6-Qb5eg/Ur7qLSiiWnI/AAAAAAAAYDE/HrLMrg9CEos/s1600/Old+Japan+(3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99" y="298580"/>
            <a:ext cx="5867400" cy="60864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1.bp.blogspot.com/-jw_NvQTMUIc/Ur7qKCsbZdI/AAAAAAAAYC0/5fy4_NSLuls/s1600/Old+Japan+(3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283" y="298580"/>
            <a:ext cx="5200663" cy="398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649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8396" y="1796990"/>
            <a:ext cx="3403155" cy="1507067"/>
          </a:xfrm>
        </p:spPr>
        <p:txBody>
          <a:bodyPr/>
          <a:lstStyle/>
          <a:p>
            <a:r>
              <a:rPr lang="en-US" b="1" i="1" dirty="0" smtClean="0"/>
              <a:t>1990’S Japan</a:t>
            </a:r>
            <a:br>
              <a:rPr lang="en-US" b="1" i="1" dirty="0" smtClean="0"/>
            </a:br>
            <a:r>
              <a:rPr lang="en-US" b="1" i="1" dirty="0" smtClean="0"/>
              <a:t>Home Video</a:t>
            </a:r>
            <a:endParaRPr lang="en-US" b="1" i="1" dirty="0"/>
          </a:p>
        </p:txBody>
      </p:sp>
      <p:sp>
        <p:nvSpPr>
          <p:cNvPr id="6" name="Title 1"/>
          <p:cNvSpPr txBox="1">
            <a:spLocks/>
          </p:cNvSpPr>
          <p:nvPr/>
        </p:nvSpPr>
        <p:spPr>
          <a:xfrm>
            <a:off x="265522" y="119960"/>
            <a:ext cx="5098330" cy="107724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What’s the Same?</a:t>
            </a:r>
            <a:endParaRPr lang="en-US" dirty="0"/>
          </a:p>
        </p:txBody>
      </p:sp>
      <p:sp>
        <p:nvSpPr>
          <p:cNvPr id="7" name="Title 1"/>
          <p:cNvSpPr txBox="1">
            <a:spLocks/>
          </p:cNvSpPr>
          <p:nvPr/>
        </p:nvSpPr>
        <p:spPr>
          <a:xfrm>
            <a:off x="6469930" y="119960"/>
            <a:ext cx="5098330" cy="107724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What’s Different?</a:t>
            </a:r>
            <a:endParaRPr lang="en-US" dirty="0"/>
          </a:p>
        </p:txBody>
      </p:sp>
      <p:pic>
        <p:nvPicPr>
          <p:cNvPr id="8" name="tdQ4wkTlrs8"/>
          <p:cNvPicPr>
            <a:picLocks noGrp="1" noRot="1" noChangeAspect="1"/>
          </p:cNvPicPr>
          <p:nvPr>
            <p:ph idx="1"/>
            <a:videoFile r:link="rId1"/>
          </p:nvPr>
        </p:nvPicPr>
        <p:blipFill>
          <a:blip r:embed="rId4"/>
          <a:stretch>
            <a:fillRect/>
          </a:stretch>
        </p:blipFill>
        <p:spPr>
          <a:xfrm>
            <a:off x="2637981" y="1413925"/>
            <a:ext cx="4572000" cy="2571750"/>
          </a:xfrm>
          <a:prstGeom prst="rect">
            <a:avLst/>
          </a:prstGeom>
        </p:spPr>
      </p:pic>
      <p:pic>
        <p:nvPicPr>
          <p:cNvPr id="9" name="Picture 2" descr="Image result for pollution in Japan 19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3884" y="4338888"/>
            <a:ext cx="3230753" cy="19788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Economy - Japanese Economic Cris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936" y="4373490"/>
            <a:ext cx="3503126" cy="1944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370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04" y="290236"/>
            <a:ext cx="8534400" cy="1507067"/>
          </a:xfrm>
        </p:spPr>
        <p:txBody>
          <a:bodyPr/>
          <a:lstStyle/>
          <a:p>
            <a:r>
              <a:rPr lang="en-US" dirty="0" smtClean="0"/>
              <a:t>PROJECT: Build a Timeline</a:t>
            </a:r>
            <a:endParaRPr lang="en-US" dirty="0"/>
          </a:p>
        </p:txBody>
      </p:sp>
      <p:sp>
        <p:nvSpPr>
          <p:cNvPr id="3" name="Content Placeholder 2"/>
          <p:cNvSpPr>
            <a:spLocks noGrp="1"/>
          </p:cNvSpPr>
          <p:nvPr>
            <p:ph idx="1"/>
          </p:nvPr>
        </p:nvSpPr>
        <p:spPr>
          <a:xfrm>
            <a:off x="848804" y="1947672"/>
            <a:ext cx="8534400" cy="3615267"/>
          </a:xfrm>
        </p:spPr>
        <p:txBody>
          <a:bodyPr>
            <a:normAutofit fontScale="70000" lnSpcReduction="20000"/>
          </a:bodyPr>
          <a:lstStyle/>
          <a:p>
            <a:r>
              <a:rPr lang="en-US" dirty="0" smtClean="0">
                <a:solidFill>
                  <a:schemeClr val="tx1"/>
                </a:solidFill>
              </a:rPr>
              <a:t>Get into groups of 3-4 so there are 8 groups</a:t>
            </a:r>
          </a:p>
          <a:p>
            <a:r>
              <a:rPr lang="en-US" dirty="0" smtClean="0">
                <a:solidFill>
                  <a:schemeClr val="tx1"/>
                </a:solidFill>
              </a:rPr>
              <a:t>Look at handout and choose one of the topics that your group will research</a:t>
            </a:r>
          </a:p>
          <a:p>
            <a:pPr lvl="1"/>
            <a:r>
              <a:rPr lang="en-US" dirty="0">
                <a:solidFill>
                  <a:schemeClr val="tx1"/>
                </a:solidFill>
              </a:rPr>
              <a:t>US-Japan Mutual Security Treaty and other US relations in the </a:t>
            </a:r>
            <a:r>
              <a:rPr lang="en-US" dirty="0" smtClean="0">
                <a:solidFill>
                  <a:schemeClr val="tx1"/>
                </a:solidFill>
              </a:rPr>
              <a:t>1950s</a:t>
            </a:r>
          </a:p>
          <a:p>
            <a:pPr lvl="1"/>
            <a:r>
              <a:rPr lang="en-US" dirty="0" smtClean="0">
                <a:solidFill>
                  <a:schemeClr val="tx1"/>
                </a:solidFill>
              </a:rPr>
              <a:t>Economic </a:t>
            </a:r>
            <a:r>
              <a:rPr lang="en-US" dirty="0">
                <a:solidFill>
                  <a:schemeClr val="tx1"/>
                </a:solidFill>
              </a:rPr>
              <a:t>Growth in the </a:t>
            </a:r>
            <a:r>
              <a:rPr lang="en-US" dirty="0" smtClean="0">
                <a:solidFill>
                  <a:schemeClr val="tx1"/>
                </a:solidFill>
              </a:rPr>
              <a:t>1950s</a:t>
            </a:r>
          </a:p>
          <a:p>
            <a:pPr lvl="1"/>
            <a:r>
              <a:rPr lang="en-US" dirty="0" smtClean="0">
                <a:solidFill>
                  <a:schemeClr val="tx1"/>
                </a:solidFill>
              </a:rPr>
              <a:t>The </a:t>
            </a:r>
            <a:r>
              <a:rPr lang="en-US" dirty="0">
                <a:solidFill>
                  <a:schemeClr val="tx1"/>
                </a:solidFill>
              </a:rPr>
              <a:t>royal family as the "professional housewife" and "salaryman" in the </a:t>
            </a:r>
            <a:r>
              <a:rPr lang="en-US" dirty="0" smtClean="0">
                <a:solidFill>
                  <a:schemeClr val="tx1"/>
                </a:solidFill>
              </a:rPr>
              <a:t>1960s</a:t>
            </a:r>
          </a:p>
          <a:p>
            <a:pPr lvl="1"/>
            <a:r>
              <a:rPr lang="en-US" dirty="0" smtClean="0">
                <a:solidFill>
                  <a:schemeClr val="tx1"/>
                </a:solidFill>
              </a:rPr>
              <a:t>Olympic </a:t>
            </a:r>
            <a:r>
              <a:rPr lang="en-US" dirty="0">
                <a:solidFill>
                  <a:schemeClr val="tx1"/>
                </a:solidFill>
              </a:rPr>
              <a:t>Games held in Tokyo and the television in </a:t>
            </a:r>
            <a:r>
              <a:rPr lang="en-US" dirty="0" smtClean="0">
                <a:solidFill>
                  <a:schemeClr val="tx1"/>
                </a:solidFill>
              </a:rPr>
              <a:t>1964</a:t>
            </a:r>
          </a:p>
          <a:p>
            <a:pPr lvl="1"/>
            <a:r>
              <a:rPr lang="en-US" dirty="0" smtClean="0">
                <a:solidFill>
                  <a:schemeClr val="tx1"/>
                </a:solidFill>
              </a:rPr>
              <a:t> </a:t>
            </a:r>
            <a:r>
              <a:rPr lang="en-US" dirty="0">
                <a:solidFill>
                  <a:schemeClr val="tx1"/>
                </a:solidFill>
              </a:rPr>
              <a:t>Pollution-Related Health Damage Compensation Law in </a:t>
            </a:r>
            <a:r>
              <a:rPr lang="en-US" dirty="0" smtClean="0">
                <a:solidFill>
                  <a:schemeClr val="tx1"/>
                </a:solidFill>
              </a:rPr>
              <a:t>1972</a:t>
            </a:r>
          </a:p>
          <a:p>
            <a:pPr lvl="1"/>
            <a:r>
              <a:rPr lang="en-US" dirty="0" smtClean="0">
                <a:solidFill>
                  <a:schemeClr val="tx1"/>
                </a:solidFill>
              </a:rPr>
              <a:t>Japanese </a:t>
            </a:r>
            <a:r>
              <a:rPr lang="en-US" dirty="0">
                <a:solidFill>
                  <a:schemeClr val="tx1"/>
                </a:solidFill>
              </a:rPr>
              <a:t>car firm Honda opens its first plant in the US in </a:t>
            </a:r>
            <a:r>
              <a:rPr lang="en-US" dirty="0" smtClean="0">
                <a:solidFill>
                  <a:schemeClr val="tx1"/>
                </a:solidFill>
              </a:rPr>
              <a:t>1982</a:t>
            </a:r>
          </a:p>
          <a:p>
            <a:pPr lvl="1"/>
            <a:r>
              <a:rPr lang="en-US" dirty="0" smtClean="0">
                <a:solidFill>
                  <a:schemeClr val="tx1"/>
                </a:solidFill>
              </a:rPr>
              <a:t>Japanese </a:t>
            </a:r>
            <a:r>
              <a:rPr lang="en-US" dirty="0">
                <a:solidFill>
                  <a:schemeClr val="tx1"/>
                </a:solidFill>
              </a:rPr>
              <a:t>Education in 1980s, and burst of the Japanese economic bubble in </a:t>
            </a:r>
            <a:r>
              <a:rPr lang="en-US" dirty="0" smtClean="0">
                <a:solidFill>
                  <a:schemeClr val="tx1"/>
                </a:solidFill>
              </a:rPr>
              <a:t>1990</a:t>
            </a:r>
          </a:p>
          <a:p>
            <a:r>
              <a:rPr lang="en-US" dirty="0" smtClean="0">
                <a:solidFill>
                  <a:schemeClr val="tx1"/>
                </a:solidFill>
              </a:rPr>
              <a:t>Use any TRUSTED resources (documents, good websites (not wiki), and the helpful sources on the page to help research. </a:t>
            </a:r>
          </a:p>
          <a:p>
            <a:r>
              <a:rPr lang="en-US" dirty="0" smtClean="0">
                <a:solidFill>
                  <a:schemeClr val="tx1"/>
                </a:solidFill>
              </a:rPr>
              <a:t>Find 3 pictures, graphs, cartoons, or any visual artifact and put it on a PowerPoint slide (or google slide). Write a paragraph to accompany it and turn it in. Instructions on worksheet.</a:t>
            </a:r>
            <a:endParaRPr lang="en-US" dirty="0">
              <a:solidFill>
                <a:schemeClr val="tx1"/>
              </a:solidFill>
            </a:endParaRPr>
          </a:p>
        </p:txBody>
      </p:sp>
    </p:spTree>
    <p:extLst>
      <p:ext uri="{BB962C8B-B14F-4D97-AF65-F5344CB8AC3E}">
        <p14:creationId xmlns:p14="http://schemas.microsoft.com/office/powerpoint/2010/main" val="885887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04" y="290236"/>
            <a:ext cx="8534400" cy="1507067"/>
          </a:xfrm>
        </p:spPr>
        <p:txBody>
          <a:bodyPr/>
          <a:lstStyle/>
          <a:p>
            <a:r>
              <a:rPr lang="en-US" dirty="0" smtClean="0"/>
              <a:t>What was the effect of the US-Japan Mutual Security Treaty</a:t>
            </a:r>
            <a:endParaRPr lang="en-US" dirty="0"/>
          </a:p>
        </p:txBody>
      </p:sp>
      <p:sp>
        <p:nvSpPr>
          <p:cNvPr id="3" name="Content Placeholder 2"/>
          <p:cNvSpPr>
            <a:spLocks noGrp="1"/>
          </p:cNvSpPr>
          <p:nvPr>
            <p:ph idx="1"/>
          </p:nvPr>
        </p:nvSpPr>
        <p:spPr>
          <a:xfrm>
            <a:off x="848804" y="1947672"/>
            <a:ext cx="8534400" cy="3615267"/>
          </a:xfrm>
        </p:spPr>
        <p:txBody>
          <a:bodyPr>
            <a:normAutofit/>
          </a:bodyPr>
          <a:lstStyle/>
          <a:p>
            <a:r>
              <a:rPr lang="en-US" dirty="0">
                <a:solidFill>
                  <a:schemeClr val="tx1"/>
                </a:solidFill>
              </a:rPr>
              <a:t>Sets the stage for high economic </a:t>
            </a:r>
            <a:r>
              <a:rPr lang="en-US" dirty="0" smtClean="0">
                <a:solidFill>
                  <a:schemeClr val="tx1"/>
                </a:solidFill>
              </a:rPr>
              <a:t>growth</a:t>
            </a:r>
          </a:p>
          <a:p>
            <a:r>
              <a:rPr lang="en-US" dirty="0" smtClean="0">
                <a:solidFill>
                  <a:schemeClr val="tx1"/>
                </a:solidFill>
              </a:rPr>
              <a:t>Democratic </a:t>
            </a:r>
            <a:r>
              <a:rPr lang="en-US" dirty="0">
                <a:solidFill>
                  <a:schemeClr val="tx1"/>
                </a:solidFill>
              </a:rPr>
              <a:t>Japan</a:t>
            </a:r>
          </a:p>
          <a:p>
            <a:r>
              <a:rPr lang="en-US" dirty="0">
                <a:solidFill>
                  <a:schemeClr val="tx1"/>
                </a:solidFill>
              </a:rPr>
              <a:t>Japan as US ally in the Cold War</a:t>
            </a:r>
          </a:p>
          <a:p>
            <a:r>
              <a:rPr lang="en-US" dirty="0" smtClean="0">
                <a:solidFill>
                  <a:schemeClr val="tx1"/>
                </a:solidFill>
              </a:rPr>
              <a:t>Okinawa</a:t>
            </a:r>
            <a:endParaRPr lang="en-US" dirty="0">
              <a:solidFill>
                <a:schemeClr val="tx1"/>
              </a:solidFill>
            </a:endParaRPr>
          </a:p>
          <a:p>
            <a:r>
              <a:rPr lang="en-US" dirty="0">
                <a:solidFill>
                  <a:schemeClr val="tx1"/>
                </a:solidFill>
              </a:rPr>
              <a:t>Article </a:t>
            </a:r>
            <a:r>
              <a:rPr lang="en-US" dirty="0" smtClean="0">
                <a:solidFill>
                  <a:schemeClr val="tx1"/>
                </a:solidFill>
              </a:rPr>
              <a:t>9</a:t>
            </a:r>
          </a:p>
          <a:p>
            <a:pPr marL="0" indent="0">
              <a:buNone/>
            </a:pPr>
            <a:r>
              <a:rPr lang="en-US" dirty="0" smtClean="0">
                <a:solidFill>
                  <a:schemeClr val="tx1"/>
                </a:solidFill>
              </a:rPr>
              <a:t>*Can you spot a US president?</a:t>
            </a:r>
            <a:endParaRPr lang="en-US" dirty="0">
              <a:solidFill>
                <a:schemeClr val="tx1"/>
              </a:solidFill>
            </a:endParaRPr>
          </a:p>
        </p:txBody>
      </p:sp>
      <p:pic>
        <p:nvPicPr>
          <p:cNvPr id="1026" name="Picture 2" descr="https://cdn.theatlantic.com/assets/media/img/photo/2014/03/japan-in-the-1950s/j34_0019575u/main_900.jpg?14205046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983" y="1797303"/>
            <a:ext cx="4946777" cy="32868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theatlantic.com/assets/media/img/photo/2014/03/japan-in-the-1950s/j03_00325089/main_900.jpg?14205046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351" y="4274813"/>
            <a:ext cx="4059809" cy="222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96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04" y="290236"/>
            <a:ext cx="8534400" cy="1507067"/>
          </a:xfrm>
        </p:spPr>
        <p:txBody>
          <a:bodyPr/>
          <a:lstStyle/>
          <a:p>
            <a:r>
              <a:rPr lang="en-US" dirty="0" smtClean="0"/>
              <a:t>Economic Growth: Yoshida Doctrine (1950-1973)</a:t>
            </a:r>
            <a:endParaRPr lang="en-US" dirty="0"/>
          </a:p>
        </p:txBody>
      </p:sp>
      <p:sp>
        <p:nvSpPr>
          <p:cNvPr id="6" name="Rectangle 3"/>
          <p:cNvSpPr>
            <a:spLocks noGrp="1" noChangeArrowheads="1"/>
          </p:cNvSpPr>
          <p:nvPr>
            <p:ph idx="1"/>
          </p:nvPr>
        </p:nvSpPr>
        <p:spPr>
          <a:xfrm>
            <a:off x="457200" y="1600200"/>
            <a:ext cx="8229600" cy="4525963"/>
          </a:xfrm>
        </p:spPr>
        <p:txBody>
          <a:bodyPr/>
          <a:lstStyle/>
          <a:p>
            <a:pPr eaLnBrk="1" hangingPunct="1"/>
            <a:r>
              <a:rPr lang="en-US" dirty="0" smtClean="0">
                <a:solidFill>
                  <a:schemeClr val="tx1"/>
                </a:solidFill>
              </a:rPr>
              <a:t>Main Objective: Growth</a:t>
            </a:r>
            <a:endParaRPr lang="en-US" altLang="ja-JP" dirty="0">
              <a:solidFill>
                <a:schemeClr val="tx1"/>
              </a:solidFill>
            </a:endParaRPr>
          </a:p>
          <a:p>
            <a:pPr eaLnBrk="1" hangingPunct="1"/>
            <a:r>
              <a:rPr lang="en-US" dirty="0">
                <a:solidFill>
                  <a:schemeClr val="tx1"/>
                </a:solidFill>
              </a:rPr>
              <a:t>Involvement in international political affairs should be avoided</a:t>
            </a:r>
          </a:p>
          <a:p>
            <a:pPr eaLnBrk="1" hangingPunct="1"/>
            <a:r>
              <a:rPr lang="en-US" dirty="0">
                <a:solidFill>
                  <a:schemeClr val="tx1"/>
                </a:solidFill>
              </a:rPr>
              <a:t>To guarantee security, Japan will rely on US </a:t>
            </a:r>
            <a:r>
              <a:rPr lang="en-US" dirty="0" smtClean="0">
                <a:solidFill>
                  <a:schemeClr val="tx1"/>
                </a:solidFill>
              </a:rPr>
              <a:t>bases</a:t>
            </a:r>
            <a:endParaRPr lang="en-US" dirty="0">
              <a:solidFill>
                <a:schemeClr val="tx1"/>
              </a:solidFill>
            </a:endParaRPr>
          </a:p>
          <a:p>
            <a:pPr eaLnBrk="1" hangingPunct="1"/>
            <a:r>
              <a:rPr lang="en-US" dirty="0" smtClean="0">
                <a:solidFill>
                  <a:schemeClr val="tx1"/>
                </a:solidFill>
              </a:rPr>
              <a:t>Keep military expenses low</a:t>
            </a:r>
            <a:endParaRPr lang="en-US" dirty="0">
              <a:solidFill>
                <a:schemeClr val="tx1"/>
              </a:solidFill>
            </a:endParaRPr>
          </a:p>
        </p:txBody>
      </p:sp>
    </p:spTree>
    <p:extLst>
      <p:ext uri="{BB962C8B-B14F-4D97-AF65-F5344CB8AC3E}">
        <p14:creationId xmlns:p14="http://schemas.microsoft.com/office/powerpoint/2010/main" val="308170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04" y="290236"/>
            <a:ext cx="8534400" cy="1507067"/>
          </a:xfrm>
        </p:spPr>
        <p:txBody>
          <a:bodyPr/>
          <a:lstStyle/>
          <a:p>
            <a:r>
              <a:rPr lang="en-US" dirty="0" smtClean="0"/>
              <a:t>Modern Luxuries of the 1950s</a:t>
            </a:r>
            <a:endParaRPr lang="en-US" dirty="0"/>
          </a:p>
        </p:txBody>
      </p:sp>
      <p:sp>
        <p:nvSpPr>
          <p:cNvPr id="4" name="Content Placeholder 3"/>
          <p:cNvSpPr>
            <a:spLocks noGrp="1"/>
          </p:cNvSpPr>
          <p:nvPr>
            <p:ph idx="1"/>
          </p:nvPr>
        </p:nvSpPr>
        <p:spPr/>
        <p:txBody>
          <a:bodyPr/>
          <a:lstStyle/>
          <a:p>
            <a:endParaRPr lang="en-US"/>
          </a:p>
        </p:txBody>
      </p:sp>
      <p:pic>
        <p:nvPicPr>
          <p:cNvPr id="7" name="Picture 6" descr="Masako501"/>
          <p:cNvPicPr>
            <a:picLocks noGrp="1" noChangeAspect="1" noChangeArrowheads="1"/>
          </p:cNvPicPr>
          <p:nvPr/>
        </p:nvPicPr>
        <p:blipFill>
          <a:blip r:embed="rId3" cstate="print"/>
          <a:srcRect/>
          <a:stretch>
            <a:fillRect/>
          </a:stretch>
        </p:blipFill>
        <p:spPr>
          <a:xfrm>
            <a:off x="684212" y="1797303"/>
            <a:ext cx="4938485" cy="32659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6" descr="Masako603"/>
          <p:cNvPicPr>
            <a:picLocks noChangeAspect="1" noChangeArrowheads="1"/>
          </p:cNvPicPr>
          <p:nvPr/>
        </p:nvPicPr>
        <p:blipFill>
          <a:blip r:embed="rId4" cstate="print"/>
          <a:srcRect/>
          <a:stretch>
            <a:fillRect/>
          </a:stretch>
        </p:blipFill>
        <p:spPr bwMode="auto">
          <a:xfrm>
            <a:off x="7085796" y="1958311"/>
            <a:ext cx="4265632" cy="2943916"/>
          </a:xfrm>
          <a:prstGeom prst="rect">
            <a:avLst/>
          </a:prstGeom>
          <a:noFill/>
          <a:ln w="9525">
            <a:noFill/>
            <a:miter lim="800000"/>
            <a:headEnd/>
            <a:tailEnd/>
          </a:ln>
        </p:spPr>
      </p:pic>
    </p:spTree>
    <p:extLst>
      <p:ext uri="{BB962C8B-B14F-4D97-AF65-F5344CB8AC3E}">
        <p14:creationId xmlns:p14="http://schemas.microsoft.com/office/powerpoint/2010/main" val="4179346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04" y="290236"/>
            <a:ext cx="8534400" cy="1507067"/>
          </a:xfrm>
        </p:spPr>
        <p:txBody>
          <a:bodyPr/>
          <a:lstStyle/>
          <a:p>
            <a:r>
              <a:rPr lang="en-US" dirty="0" smtClean="0"/>
              <a:t>Professional </a:t>
            </a:r>
            <a:r>
              <a:rPr lang="en-US" dirty="0" err="1" smtClean="0"/>
              <a:t>HouseWife</a:t>
            </a:r>
            <a:r>
              <a:rPr lang="en-US" dirty="0" smtClean="0"/>
              <a:t> and </a:t>
            </a:r>
            <a:r>
              <a:rPr lang="en-US" dirty="0" err="1" smtClean="0"/>
              <a:t>SalaryMan</a:t>
            </a:r>
            <a:endParaRPr lang="en-US" dirty="0"/>
          </a:p>
        </p:txBody>
      </p:sp>
      <p:pic>
        <p:nvPicPr>
          <p:cNvPr id="9" name="Picture 7" descr="DesireWash"/>
          <p:cNvPicPr>
            <a:picLocks noChangeAspect="1" noChangeArrowheads="1"/>
          </p:cNvPicPr>
          <p:nvPr/>
        </p:nvPicPr>
        <p:blipFill>
          <a:blip r:embed="rId3" cstate="print"/>
          <a:srcRect/>
          <a:stretch>
            <a:fillRect/>
          </a:stretch>
        </p:blipFill>
        <p:spPr>
          <a:xfrm>
            <a:off x="8503222" y="1210056"/>
            <a:ext cx="3427412"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8634984" y="5629656"/>
            <a:ext cx="3276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Okabe Fuyuhiko, 1956</a:t>
            </a:r>
            <a:endParaRPr lang="en-US" dirty="0"/>
          </a:p>
        </p:txBody>
      </p:sp>
      <p:pic>
        <p:nvPicPr>
          <p:cNvPr id="11" name="Picture 2"/>
          <p:cNvPicPr>
            <a:picLocks noChangeAspect="1" noChangeArrowheads="1"/>
          </p:cNvPicPr>
          <p:nvPr/>
        </p:nvPicPr>
        <p:blipFill>
          <a:blip r:embed="rId4" cstate="print"/>
          <a:srcRect/>
          <a:stretch>
            <a:fillRect/>
          </a:stretch>
        </p:blipFill>
        <p:spPr bwMode="auto">
          <a:xfrm>
            <a:off x="762000" y="1828800"/>
            <a:ext cx="3500438" cy="4845704"/>
          </a:xfrm>
          <a:prstGeom prst="rect">
            <a:avLst/>
          </a:prstGeom>
          <a:noFill/>
          <a:ln w="9525">
            <a:noFill/>
            <a:miter lim="800000"/>
            <a:headEnd/>
            <a:tailEnd/>
          </a:ln>
        </p:spPr>
      </p:pic>
      <p:pic>
        <p:nvPicPr>
          <p:cNvPr id="12" name="Picture 11" descr="WORLD_ORDER__HAVE_A_NICE_DAY__-_YouTube-2.png"/>
          <p:cNvPicPr>
            <a:picLocks noChangeAspect="1"/>
          </p:cNvPicPr>
          <p:nvPr/>
        </p:nvPicPr>
        <p:blipFill>
          <a:blip r:embed="rId5" cstate="print"/>
          <a:srcRect l="24167" t="3792" r="14167"/>
          <a:stretch>
            <a:fillRect/>
          </a:stretch>
        </p:blipFill>
        <p:spPr>
          <a:xfrm>
            <a:off x="4330321" y="1898356"/>
            <a:ext cx="4105018" cy="2814399"/>
          </a:xfrm>
          <a:prstGeom prst="rect">
            <a:avLst/>
          </a:prstGeom>
        </p:spPr>
      </p:pic>
    </p:spTree>
    <p:extLst>
      <p:ext uri="{BB962C8B-B14F-4D97-AF65-F5344CB8AC3E}">
        <p14:creationId xmlns:p14="http://schemas.microsoft.com/office/powerpoint/2010/main" val="3763942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16365</TotalTime>
  <Words>950</Words>
  <Application>Microsoft Office PowerPoint</Application>
  <PresentationFormat>Widescreen</PresentationFormat>
  <Paragraphs>89</Paragraphs>
  <Slides>15</Slides>
  <Notes>11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游ゴシック</vt:lpstr>
      <vt:lpstr>Arial</vt:lpstr>
      <vt:lpstr>Calibri</vt:lpstr>
      <vt:lpstr>Century Gothic</vt:lpstr>
      <vt:lpstr>メイリオ</vt:lpstr>
      <vt:lpstr>Wingdings 3</vt:lpstr>
      <vt:lpstr>Slice</vt:lpstr>
      <vt:lpstr>My Neighbor Totoro: A Timeline of Japanese Modern History</vt:lpstr>
      <vt:lpstr>Manga</vt:lpstr>
      <vt:lpstr>1950’s Japan Think- Pair- Share</vt:lpstr>
      <vt:lpstr>1990’S Japan Home Video</vt:lpstr>
      <vt:lpstr>PROJECT: Build a Timeline</vt:lpstr>
      <vt:lpstr>What was the effect of the US-Japan Mutual Security Treaty</vt:lpstr>
      <vt:lpstr>Economic Growth: Yoshida Doctrine (1950-1973)</vt:lpstr>
      <vt:lpstr>Modern Luxuries of the 1950s</vt:lpstr>
      <vt:lpstr>Professional HouseWife and SalaryMan</vt:lpstr>
      <vt:lpstr>The Rise of Television</vt:lpstr>
      <vt:lpstr>Pollution in 1970-1980</vt:lpstr>
      <vt:lpstr>US-Japan Mutual Security Treaty Resigning </vt:lpstr>
      <vt:lpstr>Japanese Education</vt:lpstr>
      <vt:lpstr>Economic Growth</vt:lpstr>
      <vt:lpstr>My Neighbor Totoro (1988)</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Sarah</dc:creator>
  <cp:lastModifiedBy>Brown, Sarah</cp:lastModifiedBy>
  <cp:revision>25</cp:revision>
  <dcterms:created xsi:type="dcterms:W3CDTF">2017-06-14T16:07:54Z</dcterms:created>
  <dcterms:modified xsi:type="dcterms:W3CDTF">2017-07-05T14:47:12Z</dcterms:modified>
</cp:coreProperties>
</file>